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1" r:id="rId5"/>
    <p:sldId id="272" r:id="rId6"/>
    <p:sldId id="273" r:id="rId7"/>
    <p:sldId id="274" r:id="rId8"/>
    <p:sldId id="276" r:id="rId9"/>
    <p:sldId id="277" r:id="rId10"/>
    <p:sldId id="278" r:id="rId11"/>
    <p:sldId id="279" r:id="rId12"/>
    <p:sldId id="280" r:id="rId13"/>
    <p:sldId id="281" r:id="rId14"/>
    <p:sldId id="287" r:id="rId15"/>
    <p:sldId id="286" r:id="rId16"/>
    <p:sldId id="285" r:id="rId17"/>
    <p:sldId id="284" r:id="rId18"/>
    <p:sldId id="283" r:id="rId19"/>
    <p:sldId id="282" r:id="rId2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E006-9A4A-4E55-BEAF-73B5F39EA458}" type="datetimeFigureOut">
              <a:rPr lang="es-MX" smtClean="0"/>
              <a:t>29/10/2019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643B-1F3A-44A9-8115-08D34266A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961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E006-9A4A-4E55-BEAF-73B5F39EA458}" type="datetimeFigureOut">
              <a:rPr lang="es-MX" smtClean="0"/>
              <a:t>29/10/2019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643B-1F3A-44A9-8115-08D34266A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387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E006-9A4A-4E55-BEAF-73B5F39EA458}" type="datetimeFigureOut">
              <a:rPr lang="es-MX" smtClean="0"/>
              <a:t>29/10/2019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643B-1F3A-44A9-8115-08D34266A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3896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E006-9A4A-4E55-BEAF-73B5F39EA458}" type="datetimeFigureOut">
              <a:rPr lang="es-MX" smtClean="0"/>
              <a:t>29/10/2019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643B-1F3A-44A9-8115-08D34266A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9452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E006-9A4A-4E55-BEAF-73B5F39EA458}" type="datetimeFigureOut">
              <a:rPr lang="es-MX" smtClean="0"/>
              <a:t>29/10/2019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643B-1F3A-44A9-8115-08D34266A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070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E006-9A4A-4E55-BEAF-73B5F39EA458}" type="datetimeFigureOut">
              <a:rPr lang="es-MX" smtClean="0"/>
              <a:t>29/10/2019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643B-1F3A-44A9-8115-08D34266A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599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E006-9A4A-4E55-BEAF-73B5F39EA458}" type="datetimeFigureOut">
              <a:rPr lang="es-MX" smtClean="0"/>
              <a:t>29/10/2019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643B-1F3A-44A9-8115-08D34266A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131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E006-9A4A-4E55-BEAF-73B5F39EA458}" type="datetimeFigureOut">
              <a:rPr lang="es-MX" smtClean="0"/>
              <a:t>29/10/2019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643B-1F3A-44A9-8115-08D34266A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809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E006-9A4A-4E55-BEAF-73B5F39EA458}" type="datetimeFigureOut">
              <a:rPr lang="es-MX" smtClean="0"/>
              <a:t>29/10/2019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643B-1F3A-44A9-8115-08D34266A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3840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E006-9A4A-4E55-BEAF-73B5F39EA458}" type="datetimeFigureOut">
              <a:rPr lang="es-MX" smtClean="0"/>
              <a:t>29/10/2019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643B-1F3A-44A9-8115-08D34266A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2324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E006-9A4A-4E55-BEAF-73B5F39EA458}" type="datetimeFigureOut">
              <a:rPr lang="es-MX" smtClean="0"/>
              <a:t>29/10/2019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643B-1F3A-44A9-8115-08D34266A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461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AE006-9A4A-4E55-BEAF-73B5F39EA458}" type="datetimeFigureOut">
              <a:rPr lang="es-MX" smtClean="0"/>
              <a:t>29/10/2019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1643B-1F3A-44A9-8115-08D34266A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3926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2.png"/><Relationship Id="rId7" Type="http://schemas.openxmlformats.org/officeDocument/2006/relationships/slide" Target="slide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Relationship Id="rId9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19.xml"/><Relationship Id="rId3" Type="http://schemas.openxmlformats.org/officeDocument/2006/relationships/image" Target="../media/image2.png"/><Relationship Id="rId7" Type="http://schemas.openxmlformats.org/officeDocument/2006/relationships/slide" Target="slide13.xml"/><Relationship Id="rId12" Type="http://schemas.openxmlformats.org/officeDocument/2006/relationships/slide" Target="slide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11" Type="http://schemas.openxmlformats.org/officeDocument/2006/relationships/slide" Target="slide17.xml"/><Relationship Id="rId5" Type="http://schemas.openxmlformats.org/officeDocument/2006/relationships/slide" Target="slide11.xml"/><Relationship Id="rId10" Type="http://schemas.openxmlformats.org/officeDocument/2006/relationships/slide" Target="slide16.xml"/><Relationship Id="rId4" Type="http://schemas.openxmlformats.org/officeDocument/2006/relationships/slide" Target="slide10.xml"/><Relationship Id="rId9" Type="http://schemas.openxmlformats.org/officeDocument/2006/relationships/slide" Target="slide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790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MX" sz="4000" b="1" dirty="0" smtClean="0">
                <a:latin typeface="Candara" panose="020E0502030303020204" pitchFamily="34" charset="0"/>
              </a:rPr>
              <a:t>ELABORACIÓN DE INDICADORES MEDIANTE LA METODOLOGÍA DEL </a:t>
            </a:r>
            <a:br>
              <a:rPr lang="es-MX" sz="4000" b="1" dirty="0" smtClean="0">
                <a:latin typeface="Candara" panose="020E0502030303020204" pitchFamily="34" charset="0"/>
              </a:rPr>
            </a:br>
            <a:r>
              <a:rPr lang="es-MX" sz="4000" b="1" dirty="0" smtClean="0">
                <a:latin typeface="Candara" panose="020E0502030303020204" pitchFamily="34" charset="0"/>
              </a:rPr>
              <a:t>MARCO LÓGICO</a:t>
            </a:r>
            <a:br>
              <a:rPr lang="es-MX" sz="4000" b="1" dirty="0" smtClean="0">
                <a:latin typeface="Candara" panose="020E0502030303020204" pitchFamily="34" charset="0"/>
              </a:rPr>
            </a:br>
            <a:r>
              <a:rPr lang="es-MX" sz="4000" b="1" dirty="0" smtClean="0">
                <a:latin typeface="Candara" panose="020E0502030303020204" pitchFamily="34" charset="0"/>
              </a:rPr>
              <a:t/>
            </a:r>
            <a:br>
              <a:rPr lang="es-MX" sz="4000" b="1" dirty="0" smtClean="0">
                <a:latin typeface="Candara" panose="020E0502030303020204" pitchFamily="34" charset="0"/>
              </a:rPr>
            </a:br>
            <a:r>
              <a:rPr lang="es-MX" sz="6000" b="1" dirty="0" smtClean="0">
                <a:latin typeface="Candara" panose="020E0502030303020204" pitchFamily="34" charset="0"/>
              </a:rPr>
              <a:t>DEFINICIONES</a:t>
            </a:r>
            <a:endParaRPr lang="es-MX" sz="6000" b="1" dirty="0">
              <a:latin typeface="Candara" panose="020E0502030303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5445224"/>
            <a:ext cx="6400800" cy="936104"/>
          </a:xfrm>
        </p:spPr>
        <p:txBody>
          <a:bodyPr>
            <a:normAutofit/>
          </a:bodyPr>
          <a:lstStyle/>
          <a:p>
            <a:pPr algn="r"/>
            <a:r>
              <a:rPr lang="es-MX" sz="2000" i="1" dirty="0" smtClean="0"/>
              <a:t>Tepic, Nayarit, octubre de 2019.</a:t>
            </a:r>
            <a:endParaRPr lang="es-MX" sz="20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05" y="126330"/>
            <a:ext cx="1719263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16632"/>
            <a:ext cx="401478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723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05" y="126330"/>
            <a:ext cx="1719263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16632"/>
            <a:ext cx="401478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467544" y="1484784"/>
            <a:ext cx="827199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latin typeface="Candara" panose="020E0502030303020204" pitchFamily="34" charset="0"/>
              </a:rPr>
              <a:t>PROPÓSITO</a:t>
            </a:r>
            <a:endParaRPr lang="es-ES" sz="2000" dirty="0">
              <a:latin typeface="Candara" panose="020E0502030303020204" pitchFamily="34" charset="0"/>
            </a:endParaRPr>
          </a:p>
          <a:p>
            <a:pPr algn="ctr"/>
            <a:endParaRPr lang="es-ES" sz="3200" b="1" dirty="0" smtClean="0">
              <a:latin typeface="Candara" panose="020E0502030303020204" pitchFamily="34" charset="0"/>
            </a:endParaRPr>
          </a:p>
          <a:p>
            <a:pPr algn="just"/>
            <a:r>
              <a:rPr lang="es-ES" sz="4800" dirty="0" smtClean="0">
                <a:latin typeface="Candara" panose="020E0502030303020204" pitchFamily="34" charset="0"/>
              </a:rPr>
              <a:t>XXXX</a:t>
            </a:r>
            <a:endParaRPr lang="es-ES" sz="4800" dirty="0" smtClean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8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05" y="126330"/>
            <a:ext cx="1719263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16632"/>
            <a:ext cx="401478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467544" y="1484784"/>
            <a:ext cx="827199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latin typeface="Candara" panose="020E0502030303020204" pitchFamily="34" charset="0"/>
              </a:rPr>
              <a:t>COMPONENTE</a:t>
            </a:r>
            <a:endParaRPr lang="es-ES" sz="2000" dirty="0">
              <a:latin typeface="Candara" panose="020E0502030303020204" pitchFamily="34" charset="0"/>
            </a:endParaRPr>
          </a:p>
          <a:p>
            <a:pPr algn="ctr"/>
            <a:endParaRPr lang="es-ES" sz="3200" b="1" dirty="0" smtClean="0">
              <a:latin typeface="Candara" panose="020E0502030303020204" pitchFamily="34" charset="0"/>
            </a:endParaRPr>
          </a:p>
          <a:p>
            <a:pPr algn="just"/>
            <a:r>
              <a:rPr lang="es-ES" sz="4800" dirty="0" smtClean="0">
                <a:latin typeface="Candara" panose="020E0502030303020204" pitchFamily="34" charset="0"/>
              </a:rPr>
              <a:t>XXXX</a:t>
            </a:r>
            <a:endParaRPr lang="es-ES" sz="4800" dirty="0" smtClean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65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05" y="126330"/>
            <a:ext cx="1719263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16632"/>
            <a:ext cx="401478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467544" y="1484784"/>
            <a:ext cx="827199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latin typeface="Candara" panose="020E0502030303020204" pitchFamily="34" charset="0"/>
              </a:rPr>
              <a:t>ACCIÓN</a:t>
            </a:r>
            <a:endParaRPr lang="es-ES" sz="2000" dirty="0">
              <a:latin typeface="Candara" panose="020E0502030303020204" pitchFamily="34" charset="0"/>
            </a:endParaRPr>
          </a:p>
          <a:p>
            <a:pPr algn="ctr"/>
            <a:endParaRPr lang="es-ES" sz="3200" b="1" dirty="0" smtClean="0">
              <a:latin typeface="Candara" panose="020E0502030303020204" pitchFamily="34" charset="0"/>
            </a:endParaRPr>
          </a:p>
          <a:p>
            <a:pPr algn="just"/>
            <a:r>
              <a:rPr lang="es-ES" sz="4800" dirty="0" smtClean="0">
                <a:latin typeface="Candara" panose="020E0502030303020204" pitchFamily="34" charset="0"/>
              </a:rPr>
              <a:t>XXXX</a:t>
            </a:r>
            <a:endParaRPr lang="es-ES" sz="4800" dirty="0" smtClean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38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05" y="126330"/>
            <a:ext cx="1719263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16632"/>
            <a:ext cx="401478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467544" y="1484784"/>
            <a:ext cx="827199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latin typeface="Candara" panose="020E0502030303020204" pitchFamily="34" charset="0"/>
              </a:rPr>
              <a:t>ACTIVIDAD</a:t>
            </a:r>
            <a:endParaRPr lang="es-ES" sz="2000" dirty="0">
              <a:latin typeface="Candara" panose="020E0502030303020204" pitchFamily="34" charset="0"/>
            </a:endParaRPr>
          </a:p>
          <a:p>
            <a:pPr algn="ctr"/>
            <a:endParaRPr lang="es-ES" sz="3200" b="1" dirty="0" smtClean="0">
              <a:latin typeface="Candara" panose="020E0502030303020204" pitchFamily="34" charset="0"/>
            </a:endParaRPr>
          </a:p>
          <a:p>
            <a:pPr algn="just"/>
            <a:r>
              <a:rPr lang="es-ES" sz="4800" dirty="0" smtClean="0">
                <a:latin typeface="Candara" panose="020E0502030303020204" pitchFamily="34" charset="0"/>
              </a:rPr>
              <a:t>XXXX</a:t>
            </a:r>
            <a:endParaRPr lang="es-ES" sz="4800" dirty="0" smtClean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18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05" y="126330"/>
            <a:ext cx="1719263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16632"/>
            <a:ext cx="401478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467544" y="1484784"/>
            <a:ext cx="827199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latin typeface="Candara" panose="020E0502030303020204" pitchFamily="34" charset="0"/>
              </a:rPr>
              <a:t>RESUMEN NARRATIVO</a:t>
            </a:r>
            <a:endParaRPr lang="es-ES" sz="2000" dirty="0">
              <a:latin typeface="Candara" panose="020E0502030303020204" pitchFamily="34" charset="0"/>
            </a:endParaRPr>
          </a:p>
          <a:p>
            <a:pPr algn="ctr"/>
            <a:endParaRPr lang="es-ES" sz="3200" b="1" dirty="0" smtClean="0">
              <a:latin typeface="Candara" panose="020E0502030303020204" pitchFamily="34" charset="0"/>
            </a:endParaRPr>
          </a:p>
          <a:p>
            <a:pPr algn="just"/>
            <a:r>
              <a:rPr lang="es-ES" sz="4800" dirty="0" smtClean="0">
                <a:latin typeface="Candara" panose="020E0502030303020204" pitchFamily="34" charset="0"/>
              </a:rPr>
              <a:t>XXXX</a:t>
            </a:r>
            <a:endParaRPr lang="es-ES" sz="4800" dirty="0" smtClean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37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05" y="126330"/>
            <a:ext cx="1719263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16632"/>
            <a:ext cx="401478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467544" y="1484784"/>
            <a:ext cx="827199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latin typeface="Candara" panose="020E0502030303020204" pitchFamily="34" charset="0"/>
              </a:rPr>
              <a:t>SUPUESTOS</a:t>
            </a:r>
            <a:endParaRPr lang="es-ES" sz="2000" dirty="0">
              <a:latin typeface="Candara" panose="020E0502030303020204" pitchFamily="34" charset="0"/>
            </a:endParaRPr>
          </a:p>
          <a:p>
            <a:pPr algn="ctr"/>
            <a:endParaRPr lang="es-ES" sz="3200" b="1" dirty="0" smtClean="0">
              <a:latin typeface="Candara" panose="020E0502030303020204" pitchFamily="34" charset="0"/>
            </a:endParaRPr>
          </a:p>
          <a:p>
            <a:pPr algn="just"/>
            <a:r>
              <a:rPr lang="es-ES" sz="4800" dirty="0" smtClean="0">
                <a:latin typeface="Candara" panose="020E0502030303020204" pitchFamily="34" charset="0"/>
              </a:rPr>
              <a:t>XXXX</a:t>
            </a:r>
            <a:endParaRPr lang="es-ES" sz="4800" dirty="0" smtClean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10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05" y="126330"/>
            <a:ext cx="1719263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16632"/>
            <a:ext cx="401478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467544" y="1484784"/>
            <a:ext cx="827199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latin typeface="Candara" panose="020E0502030303020204" pitchFamily="34" charset="0"/>
              </a:rPr>
              <a:t>EFICIENCIA</a:t>
            </a:r>
            <a:endParaRPr lang="es-ES" sz="2000" dirty="0">
              <a:latin typeface="Candara" panose="020E0502030303020204" pitchFamily="34" charset="0"/>
            </a:endParaRPr>
          </a:p>
          <a:p>
            <a:pPr algn="ctr"/>
            <a:endParaRPr lang="es-ES" sz="3200" b="1" dirty="0" smtClean="0">
              <a:latin typeface="Candara" panose="020E0502030303020204" pitchFamily="34" charset="0"/>
            </a:endParaRPr>
          </a:p>
          <a:p>
            <a:pPr algn="just"/>
            <a:r>
              <a:rPr lang="es-ES" sz="4800" dirty="0" smtClean="0">
                <a:latin typeface="Candara" panose="020E0502030303020204" pitchFamily="34" charset="0"/>
              </a:rPr>
              <a:t>XXXX</a:t>
            </a:r>
            <a:endParaRPr lang="es-ES" sz="4800" dirty="0" smtClean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53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05" y="126330"/>
            <a:ext cx="1719263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16632"/>
            <a:ext cx="401478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467544" y="1484784"/>
            <a:ext cx="827199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latin typeface="Candara" panose="020E0502030303020204" pitchFamily="34" charset="0"/>
              </a:rPr>
              <a:t>EFICACIA</a:t>
            </a:r>
            <a:endParaRPr lang="es-ES" sz="2000" dirty="0">
              <a:latin typeface="Candara" panose="020E0502030303020204" pitchFamily="34" charset="0"/>
            </a:endParaRPr>
          </a:p>
          <a:p>
            <a:pPr algn="ctr"/>
            <a:endParaRPr lang="es-ES" sz="3200" b="1" dirty="0" smtClean="0">
              <a:latin typeface="Candara" panose="020E0502030303020204" pitchFamily="34" charset="0"/>
            </a:endParaRPr>
          </a:p>
          <a:p>
            <a:pPr algn="just"/>
            <a:r>
              <a:rPr lang="es-ES" sz="4800" dirty="0" smtClean="0">
                <a:latin typeface="Candara" panose="020E0502030303020204" pitchFamily="34" charset="0"/>
              </a:rPr>
              <a:t>XXXX</a:t>
            </a:r>
            <a:endParaRPr lang="es-ES" sz="4800" dirty="0" smtClean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73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05" y="126330"/>
            <a:ext cx="1719263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16632"/>
            <a:ext cx="401478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467544" y="1484784"/>
            <a:ext cx="827199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latin typeface="Candara" panose="020E0502030303020204" pitchFamily="34" charset="0"/>
              </a:rPr>
              <a:t>ECONOMÍA</a:t>
            </a:r>
            <a:endParaRPr lang="es-ES" sz="2000" dirty="0">
              <a:latin typeface="Candara" panose="020E0502030303020204" pitchFamily="34" charset="0"/>
            </a:endParaRPr>
          </a:p>
          <a:p>
            <a:pPr algn="ctr"/>
            <a:endParaRPr lang="es-ES" sz="3200" b="1" dirty="0" smtClean="0">
              <a:latin typeface="Candara" panose="020E0502030303020204" pitchFamily="34" charset="0"/>
            </a:endParaRPr>
          </a:p>
          <a:p>
            <a:pPr algn="just"/>
            <a:r>
              <a:rPr lang="es-ES" sz="4800" dirty="0" smtClean="0">
                <a:latin typeface="Candara" panose="020E0502030303020204" pitchFamily="34" charset="0"/>
              </a:rPr>
              <a:t>XXXX</a:t>
            </a:r>
            <a:endParaRPr lang="es-ES" sz="4800" dirty="0" smtClean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39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05" y="126330"/>
            <a:ext cx="1719263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16632"/>
            <a:ext cx="401478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467544" y="1484784"/>
            <a:ext cx="827199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latin typeface="Candara" panose="020E0502030303020204" pitchFamily="34" charset="0"/>
              </a:rPr>
              <a:t>CALIDAD</a:t>
            </a:r>
            <a:endParaRPr lang="es-ES" sz="2000" dirty="0">
              <a:latin typeface="Candara" panose="020E0502030303020204" pitchFamily="34" charset="0"/>
            </a:endParaRPr>
          </a:p>
          <a:p>
            <a:pPr algn="ctr"/>
            <a:endParaRPr lang="es-ES" sz="3200" b="1" dirty="0" smtClean="0">
              <a:latin typeface="Candara" panose="020E0502030303020204" pitchFamily="34" charset="0"/>
            </a:endParaRPr>
          </a:p>
          <a:p>
            <a:pPr algn="just"/>
            <a:r>
              <a:rPr lang="es-ES" sz="4800" dirty="0" smtClean="0">
                <a:latin typeface="Candara" panose="020E0502030303020204" pitchFamily="34" charset="0"/>
              </a:rPr>
              <a:t>XXXX</a:t>
            </a:r>
            <a:endParaRPr lang="es-ES" sz="4800" dirty="0" smtClean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93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05" y="126330"/>
            <a:ext cx="1719263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16632"/>
            <a:ext cx="401478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467544" y="1484784"/>
            <a:ext cx="8271991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latin typeface="Candara" panose="020E0502030303020204" pitchFamily="34" charset="0"/>
              </a:rPr>
              <a:t>DEFINICIONES:</a:t>
            </a:r>
          </a:p>
          <a:p>
            <a:endParaRPr lang="es-MX" dirty="0" smtClean="0">
              <a:latin typeface="Candara" panose="020E0502030303020204" pitchFamily="34" charset="0"/>
            </a:endParaRPr>
          </a:p>
          <a:p>
            <a:r>
              <a:rPr lang="es-MX" sz="2800" b="1" dirty="0" smtClean="0">
                <a:latin typeface="Candara" panose="020E0502030303020204" pitchFamily="34" charset="0"/>
              </a:rPr>
              <a:t>M E S A   1.  A R B O L E S</a:t>
            </a:r>
            <a:r>
              <a:rPr lang="es-MX" sz="2800" b="1" dirty="0">
                <a:latin typeface="Candara" panose="020E0502030303020204" pitchFamily="34" charset="0"/>
              </a:rPr>
              <a:t>:</a:t>
            </a:r>
            <a:endParaRPr lang="es-MX" sz="2800" b="1" dirty="0" smtClean="0">
              <a:latin typeface="Candara" panose="020E0502030303020204" pitchFamily="34" charset="0"/>
            </a:endParaRPr>
          </a:p>
          <a:p>
            <a:pPr marL="342900" indent="-342900">
              <a:buAutoNum type="arabicPeriod"/>
            </a:pPr>
            <a:endParaRPr lang="es-MX" sz="2000" dirty="0" smtClean="0">
              <a:latin typeface="Candara" panose="020E0502030303020204" pitchFamily="34" charset="0"/>
            </a:endParaRPr>
          </a:p>
          <a:p>
            <a:pPr marL="1257300" lvl="2" indent="-342900">
              <a:buAutoNum type="arabicPeriod"/>
            </a:pPr>
            <a:r>
              <a:rPr lang="es-MX" sz="2400" b="1" dirty="0" smtClean="0">
                <a:latin typeface="Candara" panose="020E0502030303020204" pitchFamily="34" charset="0"/>
                <a:hlinkClick r:id="rId4" action="ppaction://hlinksldjump"/>
              </a:rPr>
              <a:t>PROBLEMA</a:t>
            </a:r>
            <a:r>
              <a:rPr lang="es-MX" sz="2400" b="1" dirty="0" smtClean="0">
                <a:latin typeface="Candara" panose="020E0502030303020204" pitchFamily="34" charset="0"/>
              </a:rPr>
              <a:t>.</a:t>
            </a:r>
          </a:p>
          <a:p>
            <a:pPr marL="1257300" lvl="2" indent="-342900">
              <a:buAutoNum type="arabicPeriod"/>
            </a:pPr>
            <a:r>
              <a:rPr lang="es-MX" sz="2400" b="1" dirty="0" smtClean="0">
                <a:latin typeface="Candara" panose="020E0502030303020204" pitchFamily="34" charset="0"/>
                <a:hlinkClick r:id="rId5" action="ppaction://hlinksldjump"/>
              </a:rPr>
              <a:t>CAUSA</a:t>
            </a:r>
            <a:r>
              <a:rPr lang="es-MX" sz="2400" b="1" dirty="0" smtClean="0">
                <a:latin typeface="Candara" panose="020E0502030303020204" pitchFamily="34" charset="0"/>
              </a:rPr>
              <a:t>.</a:t>
            </a:r>
          </a:p>
          <a:p>
            <a:pPr marL="1257300" lvl="2" indent="-342900">
              <a:buAutoNum type="arabicPeriod"/>
            </a:pPr>
            <a:r>
              <a:rPr lang="es-MX" sz="2400" b="1" dirty="0" smtClean="0">
                <a:latin typeface="Candara" panose="020E0502030303020204" pitchFamily="34" charset="0"/>
                <a:hlinkClick r:id="rId6" action="ppaction://hlinksldjump"/>
              </a:rPr>
              <a:t>EFECTO</a:t>
            </a:r>
            <a:r>
              <a:rPr lang="es-MX" sz="2400" b="1" dirty="0" smtClean="0">
                <a:latin typeface="Candara" panose="020E0502030303020204" pitchFamily="34" charset="0"/>
              </a:rPr>
              <a:t>.</a:t>
            </a:r>
          </a:p>
          <a:p>
            <a:pPr marL="1257300" lvl="2" indent="-342900">
              <a:buAutoNum type="arabicPeriod"/>
            </a:pPr>
            <a:r>
              <a:rPr lang="es-MX" sz="2400" b="1" dirty="0" smtClean="0">
                <a:latin typeface="Candara" panose="020E0502030303020204" pitchFamily="34" charset="0"/>
                <a:hlinkClick r:id="rId7" action="ppaction://hlinksldjump"/>
              </a:rPr>
              <a:t>OBJETIVO</a:t>
            </a:r>
            <a:r>
              <a:rPr lang="es-MX" sz="2400" b="1" dirty="0" smtClean="0">
                <a:latin typeface="Candara" panose="020E0502030303020204" pitchFamily="34" charset="0"/>
              </a:rPr>
              <a:t>.</a:t>
            </a:r>
          </a:p>
          <a:p>
            <a:pPr marL="1257300" lvl="2" indent="-342900">
              <a:buAutoNum type="arabicPeriod"/>
            </a:pPr>
            <a:r>
              <a:rPr lang="es-MX" sz="2400" b="1" dirty="0" smtClean="0">
                <a:latin typeface="Candara" panose="020E0502030303020204" pitchFamily="34" charset="0"/>
                <a:hlinkClick r:id="rId8" action="ppaction://hlinksldjump"/>
              </a:rPr>
              <a:t>FIN</a:t>
            </a:r>
            <a:r>
              <a:rPr lang="es-MX" sz="2400" b="1" dirty="0" smtClean="0">
                <a:latin typeface="Candara" panose="020E0502030303020204" pitchFamily="34" charset="0"/>
              </a:rPr>
              <a:t>.</a:t>
            </a:r>
          </a:p>
          <a:p>
            <a:pPr marL="1257300" lvl="2" indent="-342900">
              <a:buAutoNum type="arabicPeriod"/>
            </a:pPr>
            <a:r>
              <a:rPr lang="es-MX" sz="2400" b="1" dirty="0" smtClean="0">
                <a:latin typeface="Candara" panose="020E0502030303020204" pitchFamily="34" charset="0"/>
                <a:hlinkClick r:id="rId9" action="ppaction://hlinksldjump"/>
              </a:rPr>
              <a:t>MEDIOS</a:t>
            </a:r>
            <a:r>
              <a:rPr lang="es-MX" sz="2400" b="1" dirty="0" smtClean="0">
                <a:latin typeface="Candara" panose="020E0502030303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428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05" y="126330"/>
            <a:ext cx="1719263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16632"/>
            <a:ext cx="401478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467544" y="1484784"/>
            <a:ext cx="8271991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latin typeface="Candara" panose="020E0502030303020204" pitchFamily="34" charset="0"/>
              </a:rPr>
              <a:t>DEFINICIONES:</a:t>
            </a:r>
          </a:p>
          <a:p>
            <a:endParaRPr lang="es-MX" dirty="0" smtClean="0">
              <a:latin typeface="Candara" panose="020E0502030303020204" pitchFamily="34" charset="0"/>
            </a:endParaRPr>
          </a:p>
          <a:p>
            <a:r>
              <a:rPr lang="es-MX" sz="2800" b="1" dirty="0" smtClean="0">
                <a:latin typeface="Candara" panose="020E0502030303020204" pitchFamily="34" charset="0"/>
              </a:rPr>
              <a:t>M E S A   2.  M I R :</a:t>
            </a:r>
            <a:endParaRPr lang="es-MX" sz="2800" b="1" dirty="0">
              <a:latin typeface="Candara" panose="020E0502030303020204" pitchFamily="34" charset="0"/>
            </a:endParaRPr>
          </a:p>
          <a:p>
            <a:endParaRPr lang="es-MX" sz="2000" dirty="0" smtClean="0">
              <a:latin typeface="Candara" panose="020E0502030303020204" pitchFamily="34" charset="0"/>
            </a:endParaRPr>
          </a:p>
          <a:p>
            <a:pPr marL="1257300" lvl="2" indent="-342900">
              <a:buAutoNum type="arabicPeriod"/>
            </a:pPr>
            <a:r>
              <a:rPr lang="es-MX" sz="2400" b="1" dirty="0" smtClean="0">
                <a:latin typeface="Candara" panose="020E0502030303020204" pitchFamily="34" charset="0"/>
                <a:hlinkClick r:id="rId4" action="ppaction://hlinksldjump"/>
              </a:rPr>
              <a:t>PROPÓSITO</a:t>
            </a:r>
            <a:r>
              <a:rPr lang="es-MX" sz="2400" b="1" dirty="0" smtClean="0">
                <a:latin typeface="Candara" panose="020E0502030303020204" pitchFamily="34" charset="0"/>
              </a:rPr>
              <a:t>.</a:t>
            </a:r>
          </a:p>
          <a:p>
            <a:pPr marL="1257300" lvl="2" indent="-342900">
              <a:buAutoNum type="arabicPeriod"/>
            </a:pPr>
            <a:r>
              <a:rPr lang="es-MX" sz="2400" b="1" dirty="0" smtClean="0">
                <a:latin typeface="Candara" panose="020E0502030303020204" pitchFamily="34" charset="0"/>
                <a:hlinkClick r:id="rId5" action="ppaction://hlinksldjump"/>
              </a:rPr>
              <a:t>COMPONENTE</a:t>
            </a:r>
            <a:r>
              <a:rPr lang="es-MX" sz="2400" b="1" dirty="0" smtClean="0">
                <a:latin typeface="Candara" panose="020E0502030303020204" pitchFamily="34" charset="0"/>
              </a:rPr>
              <a:t>.</a:t>
            </a:r>
          </a:p>
          <a:p>
            <a:pPr marL="1257300" lvl="2" indent="-342900">
              <a:buAutoNum type="arabicPeriod"/>
            </a:pPr>
            <a:r>
              <a:rPr lang="es-MX" sz="2400" b="1" dirty="0" smtClean="0">
                <a:latin typeface="Candara" panose="020E0502030303020204" pitchFamily="34" charset="0"/>
                <a:hlinkClick r:id="rId6" action="ppaction://hlinksldjump"/>
              </a:rPr>
              <a:t>ACCIÓN</a:t>
            </a:r>
            <a:r>
              <a:rPr lang="es-MX" sz="2400" b="1" dirty="0" smtClean="0">
                <a:latin typeface="Candara" panose="020E0502030303020204" pitchFamily="34" charset="0"/>
              </a:rPr>
              <a:t>.</a:t>
            </a:r>
          </a:p>
          <a:p>
            <a:pPr marL="1257300" lvl="2" indent="-342900">
              <a:buAutoNum type="arabicPeriod"/>
            </a:pPr>
            <a:r>
              <a:rPr lang="es-MX" sz="2400" b="1" dirty="0" smtClean="0">
                <a:latin typeface="Candara" panose="020E0502030303020204" pitchFamily="34" charset="0"/>
                <a:hlinkClick r:id="rId7" action="ppaction://hlinksldjump"/>
              </a:rPr>
              <a:t>ACTIVIDAD</a:t>
            </a:r>
            <a:r>
              <a:rPr lang="es-MX" sz="2400" b="1" dirty="0" smtClean="0">
                <a:latin typeface="Candara" panose="020E0502030303020204" pitchFamily="34" charset="0"/>
              </a:rPr>
              <a:t>.</a:t>
            </a:r>
          </a:p>
          <a:p>
            <a:pPr marL="1257300" lvl="2" indent="-342900">
              <a:buAutoNum type="arabicPeriod"/>
            </a:pPr>
            <a:r>
              <a:rPr lang="es-MX" sz="2400" b="1" dirty="0" smtClean="0">
                <a:latin typeface="Candara" panose="020E0502030303020204" pitchFamily="34" charset="0"/>
                <a:hlinkClick r:id="rId8" action="ppaction://hlinksldjump"/>
              </a:rPr>
              <a:t>RESUMEN NARRATIVO</a:t>
            </a:r>
            <a:r>
              <a:rPr lang="es-MX" sz="2400" b="1" dirty="0" smtClean="0">
                <a:latin typeface="Candara" panose="020E0502030303020204" pitchFamily="34" charset="0"/>
              </a:rPr>
              <a:t>.</a:t>
            </a:r>
          </a:p>
          <a:p>
            <a:pPr marL="1257300" lvl="2" indent="-342900">
              <a:buAutoNum type="arabicPeriod"/>
            </a:pPr>
            <a:r>
              <a:rPr lang="es-MX" sz="2400" b="1" dirty="0" smtClean="0">
                <a:latin typeface="Candara" panose="020E0502030303020204" pitchFamily="34" charset="0"/>
                <a:hlinkClick r:id="rId9" action="ppaction://hlinksldjump"/>
              </a:rPr>
              <a:t>SUPUESTOS</a:t>
            </a:r>
            <a:r>
              <a:rPr lang="es-MX" sz="2400" b="1" dirty="0" smtClean="0">
                <a:latin typeface="Candara" panose="020E0502030303020204" pitchFamily="34" charset="0"/>
              </a:rPr>
              <a:t>.</a:t>
            </a:r>
          </a:p>
          <a:p>
            <a:pPr marL="1257300" lvl="2" indent="-342900">
              <a:buAutoNum type="arabicPeriod"/>
            </a:pPr>
            <a:r>
              <a:rPr lang="es-MX" sz="2400" b="1" dirty="0" smtClean="0">
                <a:latin typeface="Candara" panose="020E0502030303020204" pitchFamily="34" charset="0"/>
                <a:hlinkClick r:id="rId10" action="ppaction://hlinksldjump"/>
              </a:rPr>
              <a:t>EFICIENCIA</a:t>
            </a:r>
            <a:r>
              <a:rPr lang="es-MX" sz="2400" b="1" dirty="0" smtClean="0">
                <a:latin typeface="Candara" panose="020E0502030303020204" pitchFamily="34" charset="0"/>
              </a:rPr>
              <a:t>.</a:t>
            </a:r>
          </a:p>
          <a:p>
            <a:pPr marL="1257300" lvl="2" indent="-342900">
              <a:buAutoNum type="arabicPeriod"/>
            </a:pPr>
            <a:r>
              <a:rPr lang="es-MX" sz="2400" b="1" dirty="0" smtClean="0">
                <a:latin typeface="Candara" panose="020E0502030303020204" pitchFamily="34" charset="0"/>
                <a:hlinkClick r:id="rId11" action="ppaction://hlinksldjump"/>
              </a:rPr>
              <a:t>EFICACIA</a:t>
            </a:r>
            <a:r>
              <a:rPr lang="es-MX" sz="2400" b="1" dirty="0" smtClean="0">
                <a:latin typeface="Candara" panose="020E0502030303020204" pitchFamily="34" charset="0"/>
              </a:rPr>
              <a:t>.</a:t>
            </a:r>
          </a:p>
          <a:p>
            <a:pPr marL="1257300" lvl="2" indent="-342900">
              <a:buAutoNum type="arabicPeriod"/>
            </a:pPr>
            <a:r>
              <a:rPr lang="es-MX" sz="2400" b="1" dirty="0" smtClean="0">
                <a:latin typeface="Candara" panose="020E0502030303020204" pitchFamily="34" charset="0"/>
                <a:hlinkClick r:id="rId12" action="ppaction://hlinksldjump"/>
              </a:rPr>
              <a:t>ECONOMÍA</a:t>
            </a:r>
            <a:r>
              <a:rPr lang="es-MX" sz="2400" b="1" dirty="0" smtClean="0">
                <a:latin typeface="Candara" panose="020E0502030303020204" pitchFamily="34" charset="0"/>
              </a:rPr>
              <a:t>.</a:t>
            </a:r>
          </a:p>
          <a:p>
            <a:pPr marL="1257300" lvl="2" indent="-342900">
              <a:buAutoNum type="arabicPeriod"/>
            </a:pPr>
            <a:r>
              <a:rPr lang="es-MX" sz="2400" b="1" dirty="0" smtClean="0">
                <a:latin typeface="Candara" panose="020E0502030303020204" pitchFamily="34" charset="0"/>
                <a:hlinkClick r:id="rId13" action="ppaction://hlinksldjump"/>
              </a:rPr>
              <a:t>CALIDAD</a:t>
            </a:r>
            <a:r>
              <a:rPr lang="es-MX" sz="2400" b="1" dirty="0" smtClean="0">
                <a:latin typeface="Candara" panose="020E0502030303020204" pitchFamily="34" charset="0"/>
              </a:rPr>
              <a:t>.</a:t>
            </a:r>
            <a:endParaRPr lang="es-MX" sz="2400" b="1" dirty="0" smtClean="0">
              <a:latin typeface="Candara" panose="020E0502030303020204" pitchFamily="34" charset="0"/>
            </a:endParaRPr>
          </a:p>
          <a:p>
            <a:pPr marL="342900" indent="-342900">
              <a:buAutoNum type="arabicPeriod"/>
            </a:pPr>
            <a:endParaRPr lang="es-MX" sz="2000" dirty="0" smtClean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69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05" y="126330"/>
            <a:ext cx="1719263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16632"/>
            <a:ext cx="401478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467544" y="1484784"/>
            <a:ext cx="8271991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latin typeface="Candara" panose="020E0502030303020204" pitchFamily="34" charset="0"/>
              </a:rPr>
              <a:t>PROBLEMA</a:t>
            </a:r>
          </a:p>
          <a:p>
            <a:endParaRPr lang="es-ES" sz="2000" dirty="0">
              <a:latin typeface="Candara" panose="020E0502030303020204" pitchFamily="34" charset="0"/>
            </a:endParaRPr>
          </a:p>
          <a:p>
            <a:pPr marL="514350" indent="-514350" algn="just">
              <a:buAutoNum type="arabicParenR"/>
            </a:pPr>
            <a:r>
              <a:rPr lang="es-ES" sz="2400" b="1" dirty="0" smtClean="0">
                <a:latin typeface="Candara" panose="020E0502030303020204" pitchFamily="34" charset="0"/>
              </a:rPr>
              <a:t>SITUACIÓN NO DESEADA </a:t>
            </a:r>
            <a:r>
              <a:rPr lang="es-ES" sz="2400" dirty="0" smtClean="0">
                <a:latin typeface="Candara" panose="020E0502030303020204" pitchFamily="34" charset="0"/>
              </a:rPr>
              <a:t>QUE RECAE SOBRE DETERMINADA POBLACIÓN O ÁREA Y QUE ORIGINA O MOTIVA LA NECESIDAD DE LA INTERVENCIÒN GUBERNAMENTAL.</a:t>
            </a:r>
          </a:p>
          <a:p>
            <a:pPr marL="514350" indent="-514350" algn="just">
              <a:buAutoNum type="arabicParenR"/>
            </a:pPr>
            <a:r>
              <a:rPr lang="es-MX" sz="2400" dirty="0" smtClean="0">
                <a:latin typeface="Candara" panose="020E0502030303020204" pitchFamily="34" charset="0"/>
              </a:rPr>
              <a:t>ES UNA CONDICIÓN NEGATIVA QUE AFECTA A UN GRUPO DE POBLACIÓN. IMPORTA SABER CON CLARIDAD QUIÉNES SON LOS QUE PRESENTAN ESTA CONDICIÓN (POBLACIÓN AFECTADA / POTENCIAL)</a:t>
            </a:r>
            <a:endParaRPr lang="es-MX" sz="2400" dirty="0">
              <a:latin typeface="Candara" panose="020E0502030303020204" pitchFamily="34" charset="0"/>
            </a:endParaRPr>
          </a:p>
          <a:p>
            <a:pPr algn="just"/>
            <a:endParaRPr lang="es-ES" sz="2400" dirty="0">
              <a:latin typeface="Candara" panose="020E0502030303020204" pitchFamily="34" charset="0"/>
            </a:endParaRPr>
          </a:p>
          <a:p>
            <a:pPr algn="just"/>
            <a:r>
              <a:rPr lang="es-ES" sz="2400" dirty="0" smtClean="0">
                <a:latin typeface="Candara" panose="020E0502030303020204" pitchFamily="34" charset="0"/>
              </a:rPr>
              <a:t>EL CUAL DEBE ESTABLECERSE DE MANERA </a:t>
            </a:r>
            <a:r>
              <a:rPr lang="es-ES" sz="2400" b="1" dirty="0" smtClean="0">
                <a:latin typeface="Candara" panose="020E0502030303020204" pitchFamily="34" charset="0"/>
              </a:rPr>
              <a:t>CLARA</a:t>
            </a:r>
            <a:r>
              <a:rPr lang="es-ES" sz="2400" dirty="0" smtClean="0">
                <a:latin typeface="Candara" panose="020E0502030303020204" pitchFamily="34" charset="0"/>
              </a:rPr>
              <a:t>, </a:t>
            </a:r>
            <a:r>
              <a:rPr lang="es-ES" sz="2400" b="1" dirty="0" smtClean="0">
                <a:latin typeface="Candara" panose="020E0502030303020204" pitchFamily="34" charset="0"/>
              </a:rPr>
              <a:t>OBJETIVA  </a:t>
            </a:r>
            <a:r>
              <a:rPr lang="es-ES" sz="2400" dirty="0" smtClean="0">
                <a:latin typeface="Candara" panose="020E0502030303020204" pitchFamily="34" charset="0"/>
              </a:rPr>
              <a:t>Y </a:t>
            </a:r>
            <a:r>
              <a:rPr lang="es-ES" sz="2400" b="1" dirty="0" smtClean="0">
                <a:latin typeface="Candara" panose="020E0502030303020204" pitchFamily="34" charset="0"/>
              </a:rPr>
              <a:t>CONCRETA</a:t>
            </a:r>
            <a:r>
              <a:rPr lang="es-ES" sz="2400" dirty="0" smtClean="0">
                <a:latin typeface="Candara" panose="020E0502030303020204" pitchFamily="34" charset="0"/>
              </a:rPr>
              <a:t>.</a:t>
            </a:r>
          </a:p>
          <a:p>
            <a:endParaRPr lang="es-ES" sz="2000" dirty="0">
              <a:latin typeface="Candara" panose="020E0502030303020204" pitchFamily="34" charset="0"/>
            </a:endParaRPr>
          </a:p>
          <a:p>
            <a:endParaRPr lang="es-ES" sz="2000" dirty="0" smtClean="0">
              <a:latin typeface="Candara" panose="020E0502030303020204" pitchFamily="34" charset="0"/>
            </a:endParaRPr>
          </a:p>
          <a:p>
            <a:pPr marL="342900" indent="-342900">
              <a:buAutoNum type="arabicPeriod"/>
            </a:pPr>
            <a:endParaRPr lang="es-ES" sz="2000" dirty="0" smtClean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60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05" y="126330"/>
            <a:ext cx="1719263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16632"/>
            <a:ext cx="401478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467544" y="1484784"/>
            <a:ext cx="827199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latin typeface="Candara" panose="020E0502030303020204" pitchFamily="34" charset="0"/>
              </a:rPr>
              <a:t>CAUSA</a:t>
            </a:r>
          </a:p>
          <a:p>
            <a:endParaRPr lang="es-ES" sz="2000" dirty="0" smtClean="0">
              <a:latin typeface="Candara" panose="020E0502030303020204" pitchFamily="34" charset="0"/>
            </a:endParaRPr>
          </a:p>
          <a:p>
            <a:pPr algn="just"/>
            <a:r>
              <a:rPr lang="es-ES" sz="3600" dirty="0" smtClean="0">
                <a:latin typeface="Candara" panose="020E0502030303020204" pitchFamily="34" charset="0"/>
              </a:rPr>
              <a:t>SE DEFINEN LAS </a:t>
            </a:r>
            <a:r>
              <a:rPr lang="es-ES" sz="3600" b="1" dirty="0" smtClean="0">
                <a:latin typeface="Candara" panose="020E0502030303020204" pitchFamily="34" charset="0"/>
              </a:rPr>
              <a:t>CONDICIONES NEGATIVAS </a:t>
            </a:r>
            <a:r>
              <a:rPr lang="es-ES" sz="3600" dirty="0" smtClean="0">
                <a:latin typeface="Candara" panose="020E0502030303020204" pitchFamily="34" charset="0"/>
              </a:rPr>
              <a:t>QUE ESTÁN DETERMINANDO QUE EL PROBLEMA EXISTA.</a:t>
            </a:r>
          </a:p>
          <a:p>
            <a:pPr algn="just"/>
            <a:endParaRPr lang="es-ES" sz="3600" dirty="0" smtClean="0">
              <a:latin typeface="Candara" panose="020E0502030303020204" pitchFamily="34" charset="0"/>
            </a:endParaRPr>
          </a:p>
          <a:p>
            <a:pPr algn="just"/>
            <a:r>
              <a:rPr lang="es-ES" sz="3600" dirty="0" smtClean="0">
                <a:latin typeface="Candara" panose="020E0502030303020204" pitchFamily="34" charset="0"/>
              </a:rPr>
              <a:t>¿</a:t>
            </a:r>
            <a:r>
              <a:rPr lang="es-ES" sz="3600" b="1" dirty="0" smtClean="0">
                <a:latin typeface="Candara" panose="020E0502030303020204" pitchFamily="34" charset="0"/>
              </a:rPr>
              <a:t>POR QUÉ ESTA OCURRIENDO </a:t>
            </a:r>
            <a:r>
              <a:rPr lang="es-ES" sz="3600" dirty="0" smtClean="0">
                <a:latin typeface="Candara" panose="020E0502030303020204" pitchFamily="34" charset="0"/>
              </a:rPr>
              <a:t>EL PROBLEMA?</a:t>
            </a:r>
            <a:endParaRPr lang="es-ES" sz="3600" dirty="0">
              <a:latin typeface="Candara" panose="020E0502030303020204" pitchFamily="34" charset="0"/>
            </a:endParaRPr>
          </a:p>
          <a:p>
            <a:endParaRPr lang="es-ES" sz="2000" dirty="0" smtClean="0">
              <a:latin typeface="Candara" panose="020E0502030303020204" pitchFamily="34" charset="0"/>
            </a:endParaRPr>
          </a:p>
          <a:p>
            <a:pPr marL="342900" indent="-342900">
              <a:buAutoNum type="arabicPeriod"/>
            </a:pPr>
            <a:endParaRPr lang="es-ES" sz="2000" dirty="0" smtClean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0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05" y="126330"/>
            <a:ext cx="1719263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16632"/>
            <a:ext cx="401478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467544" y="1484784"/>
            <a:ext cx="8271991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latin typeface="Candara" panose="020E0502030303020204" pitchFamily="34" charset="0"/>
              </a:rPr>
              <a:t>EFECTO</a:t>
            </a:r>
            <a:endParaRPr lang="es-ES" sz="4400" b="1" dirty="0" smtClean="0">
              <a:latin typeface="Candara" panose="020E0502030303020204" pitchFamily="34" charset="0"/>
            </a:endParaRPr>
          </a:p>
          <a:p>
            <a:endParaRPr lang="es-ES" sz="2000" dirty="0" smtClean="0">
              <a:latin typeface="Candara" panose="020E0502030303020204" pitchFamily="34" charset="0"/>
            </a:endParaRPr>
          </a:p>
          <a:p>
            <a:pPr algn="just"/>
            <a:r>
              <a:rPr lang="es-MX" sz="3200" dirty="0" smtClean="0">
                <a:latin typeface="Candara" panose="020E0502030303020204" pitchFamily="34" charset="0"/>
              </a:rPr>
              <a:t>SE DEFINEN AQUELLAS </a:t>
            </a:r>
            <a:r>
              <a:rPr lang="es-MX" sz="3200" b="1" dirty="0" smtClean="0">
                <a:latin typeface="Candara" panose="020E0502030303020204" pitchFamily="34" charset="0"/>
              </a:rPr>
              <a:t>CONDICIONES NEGATIVAS </a:t>
            </a:r>
            <a:r>
              <a:rPr lang="es-MX" sz="3200" dirty="0" smtClean="0">
                <a:latin typeface="Candara" panose="020E0502030303020204" pitchFamily="34" charset="0"/>
              </a:rPr>
              <a:t>QUE EXISTEN O SUCEDEN,  O QUE EXISTIRÍAN O SUCEDERÍAN, AL ESTAR PRESENTE O PERSISTIR LA SITUACIÓN NO DESEADA.</a:t>
            </a:r>
          </a:p>
          <a:p>
            <a:pPr algn="just"/>
            <a:endParaRPr lang="es-MX" sz="1400" dirty="0" smtClean="0">
              <a:latin typeface="Candara" panose="020E0502030303020204" pitchFamily="34" charset="0"/>
            </a:endParaRPr>
          </a:p>
          <a:p>
            <a:pPr algn="just"/>
            <a:r>
              <a:rPr lang="es-ES" sz="3200" dirty="0" smtClean="0">
                <a:latin typeface="Candara" panose="020E0502030303020204" pitchFamily="34" charset="0"/>
              </a:rPr>
              <a:t>¿QUÉ OCASIONA EL PROBLEMA?</a:t>
            </a:r>
            <a:endParaRPr lang="es-MX" sz="3200" dirty="0">
              <a:latin typeface="Candara" panose="020E0502030303020204" pitchFamily="34" charset="0"/>
            </a:endParaRPr>
          </a:p>
          <a:p>
            <a:pPr algn="just"/>
            <a:endParaRPr lang="es-MX" sz="1200" dirty="0" smtClean="0">
              <a:latin typeface="Candara" panose="020E0502030303020204" pitchFamily="34" charset="0"/>
            </a:endParaRPr>
          </a:p>
          <a:p>
            <a:pPr algn="just"/>
            <a:r>
              <a:rPr lang="es-MX" sz="3200" dirty="0" smtClean="0">
                <a:latin typeface="Candara" panose="020E0502030303020204" pitchFamily="34" charset="0"/>
              </a:rPr>
              <a:t>¿QUÉ PASARÍA SI PERSISTE  EL PROBLEMA?</a:t>
            </a:r>
            <a:endParaRPr lang="es-ES" sz="3200" dirty="0" smtClean="0">
              <a:latin typeface="Candara" panose="020E0502030303020204" pitchFamily="34" charset="0"/>
            </a:endParaRPr>
          </a:p>
          <a:p>
            <a:pPr marL="342900" indent="-342900">
              <a:buAutoNum type="arabicPeriod"/>
            </a:pPr>
            <a:endParaRPr lang="es-ES" sz="2000" dirty="0" smtClean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46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05" y="126330"/>
            <a:ext cx="1719263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16632"/>
            <a:ext cx="401478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467544" y="1484784"/>
            <a:ext cx="8271991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latin typeface="Candara" panose="020E0502030303020204" pitchFamily="34" charset="0"/>
              </a:rPr>
              <a:t>OBJETIVO</a:t>
            </a:r>
            <a:endParaRPr lang="es-ES" sz="4400" b="1" dirty="0" smtClean="0">
              <a:latin typeface="Candara" panose="020E0502030303020204" pitchFamily="34" charset="0"/>
            </a:endParaRPr>
          </a:p>
          <a:p>
            <a:endParaRPr lang="es-ES" sz="2000" dirty="0" smtClean="0">
              <a:latin typeface="Candara" panose="020E0502030303020204" pitchFamily="34" charset="0"/>
            </a:endParaRPr>
          </a:p>
          <a:p>
            <a:pPr algn="just"/>
            <a:r>
              <a:rPr lang="es-ES" sz="3200" dirty="0" smtClean="0">
                <a:latin typeface="Candara" panose="020E0502030303020204" pitchFamily="34" charset="0"/>
              </a:rPr>
              <a:t>EN ÉSTE SE DEFINE LA NATURALEZA Y ALCANCE DEL PROYECTO. </a:t>
            </a:r>
          </a:p>
          <a:p>
            <a:pPr algn="just"/>
            <a:r>
              <a:rPr lang="es-ES" sz="3200" dirty="0" smtClean="0">
                <a:latin typeface="Candara" panose="020E0502030303020204" pitchFamily="34" charset="0"/>
              </a:rPr>
              <a:t>SITUACIÓN FUTURA A </a:t>
            </a:r>
            <a:r>
              <a:rPr lang="es-ES" sz="3200" b="1" dirty="0" smtClean="0">
                <a:latin typeface="Candara" panose="020E0502030303020204" pitchFamily="34" charset="0"/>
              </a:rPr>
              <a:t>LOGRAR </a:t>
            </a:r>
            <a:r>
              <a:rPr lang="es-ES" sz="3200" dirty="0" smtClean="0">
                <a:latin typeface="Candara" panose="020E0502030303020204" pitchFamily="34" charset="0"/>
              </a:rPr>
              <a:t>QUE SOLVENTARÁ LAS NECESIDADES O PROBLEMAS IDENTIFICADOS EN EL ANÁLISIS DEL PROBLEMA.</a:t>
            </a:r>
          </a:p>
          <a:p>
            <a:pPr algn="just"/>
            <a:r>
              <a:rPr lang="es-ES" sz="2000" b="1" dirty="0" smtClean="0">
                <a:latin typeface="Candara" panose="020E0502030303020204" pitchFamily="34" charset="0"/>
              </a:rPr>
              <a:t>NO CONFUNDIR </a:t>
            </a:r>
            <a:r>
              <a:rPr lang="es-ES" sz="2000" dirty="0" smtClean="0">
                <a:latin typeface="Candara" panose="020E0502030303020204" pitchFamily="34" charset="0"/>
              </a:rPr>
              <a:t>EL ENUCIADO DEL OBJETIVO ESPECÍFICO, MEDIOS Y FINES. </a:t>
            </a:r>
            <a:r>
              <a:rPr lang="es-ES" sz="2000" dirty="0" smtClean="0">
                <a:latin typeface="Candara" panose="020E0502030303020204" pitchFamily="34" charset="0"/>
              </a:rPr>
              <a:t>EL OBJETIVO ES LO QUE SE </a:t>
            </a:r>
            <a:r>
              <a:rPr lang="es-ES" sz="2000" b="1" dirty="0" smtClean="0">
                <a:latin typeface="Candara" panose="020E0502030303020204" pitchFamily="34" charset="0"/>
              </a:rPr>
              <a:t>PRETENDE LOGRAR</a:t>
            </a:r>
            <a:r>
              <a:rPr lang="es-ES" sz="2000" dirty="0" smtClean="0">
                <a:latin typeface="Candara" panose="020E0502030303020204" pitchFamily="34" charset="0"/>
              </a:rPr>
              <a:t>, LOS RESULTADOS SON LOS MEDIOS PARA ALCANZARLO, Y ÉSTOS A SU VEZ SE OBTIENEN A TRAVÉS DE LAS ACTIVIDADES.</a:t>
            </a:r>
            <a:endParaRPr lang="es-ES" sz="2000" dirty="0" smtClean="0">
              <a:latin typeface="Candara" panose="020E0502030303020204" pitchFamily="34" charset="0"/>
            </a:endParaRPr>
          </a:p>
          <a:p>
            <a:pPr marL="342900" indent="-342900">
              <a:buAutoNum type="arabicPeriod"/>
            </a:pPr>
            <a:endParaRPr lang="es-ES" sz="2000" dirty="0" smtClean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84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05" y="126330"/>
            <a:ext cx="1719263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16632"/>
            <a:ext cx="401478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467544" y="1484784"/>
            <a:ext cx="8271991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latin typeface="Candara" panose="020E0502030303020204" pitchFamily="34" charset="0"/>
              </a:rPr>
              <a:t>FIN</a:t>
            </a:r>
            <a:endParaRPr lang="es-ES" sz="2000" dirty="0">
              <a:latin typeface="Candara" panose="020E0502030303020204" pitchFamily="34" charset="0"/>
            </a:endParaRPr>
          </a:p>
          <a:p>
            <a:pPr algn="ctr"/>
            <a:endParaRPr lang="es-ES" sz="3200" b="1" dirty="0" smtClean="0">
              <a:latin typeface="Candara" panose="020E0502030303020204" pitchFamily="34" charset="0"/>
            </a:endParaRPr>
          </a:p>
          <a:p>
            <a:pPr marL="514350" indent="-514350">
              <a:buAutoNum type="arabicParenR"/>
            </a:pPr>
            <a:r>
              <a:rPr lang="es-ES" sz="3600" b="1" dirty="0" smtClean="0">
                <a:latin typeface="Candara" panose="020E0502030303020204" pitchFamily="34" charset="0"/>
              </a:rPr>
              <a:t>MOTIVO </a:t>
            </a:r>
            <a:r>
              <a:rPr lang="es-ES" sz="3600" dirty="0" smtClean="0">
                <a:latin typeface="Candara" panose="020E0502030303020204" pitchFamily="34" charset="0"/>
              </a:rPr>
              <a:t>CON QUE SE EJECUTA ALGO.</a:t>
            </a:r>
          </a:p>
          <a:p>
            <a:pPr marL="514350" indent="-514350">
              <a:buAutoNum type="arabicParenR"/>
            </a:pPr>
            <a:endParaRPr lang="es-ES" sz="3600" dirty="0" smtClean="0">
              <a:latin typeface="Candara" panose="020E0502030303020204" pitchFamily="34" charset="0"/>
            </a:endParaRPr>
          </a:p>
          <a:p>
            <a:pPr marL="514350" indent="-514350">
              <a:buAutoNum type="arabicParenR"/>
            </a:pPr>
            <a:r>
              <a:rPr lang="es-ES" sz="3600" dirty="0" smtClean="0">
                <a:latin typeface="Candara" panose="020E0502030303020204" pitchFamily="34" charset="0"/>
              </a:rPr>
              <a:t>CONSECUCIÓN A LA QUE SE DIRIJE LA INTENCIÓN Y LOS MEDIOS.</a:t>
            </a:r>
          </a:p>
          <a:p>
            <a:endParaRPr lang="es-ES" sz="3600" dirty="0" smtClean="0">
              <a:latin typeface="Candara" panose="020E0502030303020204" pitchFamily="34" charset="0"/>
            </a:endParaRPr>
          </a:p>
          <a:p>
            <a:r>
              <a:rPr lang="es-ES" sz="3600" dirty="0" smtClean="0">
                <a:latin typeface="Candara" panose="020E0502030303020204" pitchFamily="34" charset="0"/>
              </a:rPr>
              <a:t>EL OBJETIVO RESPONDE A </a:t>
            </a:r>
            <a:r>
              <a:rPr lang="es-ES" sz="3600" b="1" dirty="0" smtClean="0">
                <a:latin typeface="Candara" panose="020E0502030303020204" pitchFamily="34" charset="0"/>
              </a:rPr>
              <a:t>QUÉ </a:t>
            </a:r>
            <a:r>
              <a:rPr lang="es-ES" sz="3600" dirty="0" smtClean="0">
                <a:latin typeface="Candara" panose="020E0502030303020204" pitchFamily="34" charset="0"/>
              </a:rPr>
              <a:t>Y EL FIN A </a:t>
            </a:r>
            <a:r>
              <a:rPr lang="es-ES" sz="3600" b="1" dirty="0" smtClean="0">
                <a:latin typeface="Candara" panose="020E0502030303020204" pitchFamily="34" charset="0"/>
              </a:rPr>
              <a:t>PARA QUÉ</a:t>
            </a:r>
            <a:r>
              <a:rPr lang="es-ES" sz="3600" dirty="0" smtClean="0">
                <a:latin typeface="Candara" panose="020E0502030303020204" pitchFamily="34" charset="0"/>
              </a:rPr>
              <a:t>.</a:t>
            </a:r>
            <a:endParaRPr lang="es-ES" sz="3600" dirty="0" smtClean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92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05" y="126330"/>
            <a:ext cx="1719263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16632"/>
            <a:ext cx="401478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467544" y="1484784"/>
            <a:ext cx="8271991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latin typeface="Candara" panose="020E0502030303020204" pitchFamily="34" charset="0"/>
              </a:rPr>
              <a:t>MEDIOS</a:t>
            </a:r>
            <a:endParaRPr lang="es-ES" sz="2000" dirty="0">
              <a:latin typeface="Candara" panose="020E0502030303020204" pitchFamily="34" charset="0"/>
            </a:endParaRPr>
          </a:p>
          <a:p>
            <a:pPr algn="ctr"/>
            <a:endParaRPr lang="es-ES" sz="3200" b="1" dirty="0" smtClean="0">
              <a:latin typeface="Candara" panose="020E0502030303020204" pitchFamily="34" charset="0"/>
            </a:endParaRPr>
          </a:p>
          <a:p>
            <a:pPr algn="just"/>
            <a:r>
              <a:rPr lang="es-ES" sz="4800" dirty="0" smtClean="0">
                <a:latin typeface="Candara" panose="020E0502030303020204" pitchFamily="34" charset="0"/>
              </a:rPr>
              <a:t>SON LOS </a:t>
            </a:r>
            <a:r>
              <a:rPr lang="es-ES" sz="4800" b="1" dirty="0" smtClean="0">
                <a:latin typeface="Candara" panose="020E0502030303020204" pitchFamily="34" charset="0"/>
              </a:rPr>
              <a:t>PRODUCTOS </a:t>
            </a:r>
            <a:r>
              <a:rPr lang="es-ES" sz="4800" dirty="0" smtClean="0">
                <a:latin typeface="Candara" panose="020E0502030303020204" pitchFamily="34" charset="0"/>
              </a:rPr>
              <a:t>O </a:t>
            </a:r>
            <a:r>
              <a:rPr lang="es-ES" sz="4800" b="1" dirty="0" smtClean="0">
                <a:latin typeface="Candara" panose="020E0502030303020204" pitchFamily="34" charset="0"/>
              </a:rPr>
              <a:t>SERVICIOS </a:t>
            </a:r>
            <a:r>
              <a:rPr lang="es-ES" sz="4800" dirty="0" smtClean="0">
                <a:latin typeface="Candara" panose="020E0502030303020204" pitchFamily="34" charset="0"/>
              </a:rPr>
              <a:t>GENERADOS QUE PERMITIRÁN LOGRAR EL OBJETIVO ESTABLECIDO.</a:t>
            </a:r>
            <a:endParaRPr lang="es-ES" sz="4800" dirty="0" smtClean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76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341</Words>
  <Application>Microsoft Office PowerPoint</Application>
  <PresentationFormat>Presentación en pantalla (4:3)</PresentationFormat>
  <Paragraphs>90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ELABORACIÓN DE INDICADORES MEDIANTE LA METODOLOGÍA DEL  MARCO LÓGICO  DEFINICIONES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ELABORACIÓN DE INDICADORES MEDIANTE LA METODOLOGÍA DEL MARCO LÓGICO</dc:title>
  <dc:creator>AndreaGarcia</dc:creator>
  <cp:lastModifiedBy>AndreaGarcia</cp:lastModifiedBy>
  <cp:revision>49</cp:revision>
  <dcterms:created xsi:type="dcterms:W3CDTF">2019-10-27T18:58:36Z</dcterms:created>
  <dcterms:modified xsi:type="dcterms:W3CDTF">2019-10-29T23:12:05Z</dcterms:modified>
</cp:coreProperties>
</file>